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26"/>
    <p:restoredTop sz="94629"/>
  </p:normalViewPr>
  <p:slideViewPr>
    <p:cSldViewPr snapToGrid="0">
      <p:cViewPr varScale="1">
        <p:scale>
          <a:sx n="85" d="100"/>
          <a:sy n="85" d="100"/>
        </p:scale>
        <p:origin x="1256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9392-9A4C-7F45-A1FD-A135EE7DB8B6}" type="datetimeFigureOut">
              <a:rPr lang="fr-FR" smtClean="0"/>
              <a:t>11/03/2025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06CA9-FE11-724B-9E61-0431CEDA3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493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06CA9-FE11-724B-9E61-0431CEDA300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571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975BE4-7258-DACD-57A2-42B0D4B16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971CD74-7B48-5705-92E3-69A72FE59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192101-5A19-5251-324A-109014AF6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E7D3-6E4B-8744-8902-73A4239E8D35}" type="datetime1">
              <a:rPr lang="fr-CH" smtClean="0"/>
              <a:t>11.03.25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54FACD-FC14-420B-5D20-95A0EB7B9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45B23D-CF56-4087-FC56-41F97628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99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2B5E4E-8DCD-815D-51B7-549D38063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F0C7AE-0A04-A0D5-6F30-64267FDDA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670D3C-A8C8-5F55-D76F-EE0785F7C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8475-699B-7D40-8804-D6CD384163C8}" type="datetime1">
              <a:rPr lang="fr-CH" smtClean="0"/>
              <a:t>11.03.25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F8260D-7E5F-C01D-6454-10D66758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31807C-C488-BB30-C349-67CA288EC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04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1B211A4-7C10-69F8-5074-642C2CA537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05DC19B-206F-94FC-2F68-2F5551756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B79D33-A6E9-023D-06A4-28ECDEC61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700A-D3E9-B642-ABE6-9EBBEE8DCFA1}" type="datetime1">
              <a:rPr lang="fr-CH" smtClean="0"/>
              <a:t>11.03.25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437B54-F0D3-402D-9B53-61EDDE112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CBCD65-354D-472E-AD9C-5BE44B885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42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D4312B-484B-3D2B-E039-A1388A5AF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DFE0CF-E9CC-077C-2283-FAF89BD75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612C54-169A-6545-27CE-F787BA010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1F4C-F83D-3D44-BB00-F580E6285A6D}" type="datetime1">
              <a:rPr lang="fr-CH" smtClean="0"/>
              <a:t>11.03.25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46DAFF-81D6-381F-B90A-112F05406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1FC2CA-187D-EFF4-A21B-3BA48569C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53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BFAE66-335B-2895-9B23-C1EA7F698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01FBC7-D974-32B4-CFA4-E43BAC7D4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E5AEBE-742D-4C9F-43BF-99D1CCA94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D982-B607-0940-A23E-51D32563E9C9}" type="datetime1">
              <a:rPr lang="fr-CH" smtClean="0"/>
              <a:t>11.03.25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1F1168-FCD3-9C13-5B62-6B20A1D57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40BC2B-4B24-F1BA-E350-B3895C22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24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15CC6F-F81C-1D92-D126-230764BDE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890E71-F4AE-C04E-A4DF-005E06A73E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85D0F4-FF25-02C9-B7CF-47AC68463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0165D3-AEA3-CEEB-4CDA-3AF795C36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6CCF-8D60-B54E-9202-BBBD17CA2838}" type="datetime1">
              <a:rPr lang="fr-CH" smtClean="0"/>
              <a:t>11.03.25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54A7C2-5E44-2B78-31A0-90996ED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511383-AEB2-D020-96B7-57BC55AFC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453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905D5A-7D5E-A78B-F2F2-FEF658A4B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FE2BA3-EC6E-A7D3-DC19-F8C16FCC7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82FE1E-6FE2-048E-E60B-4D0E85BC5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3BA1C9-AA33-C60A-D59D-A34F57AAA3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B0BF2C1-9952-DE86-AA21-AC2F86ADD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8D09CBB-E59A-D756-402B-0238D5293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F570-D92B-FE46-BE55-E28319A6FEC7}" type="datetime1">
              <a:rPr lang="fr-CH" smtClean="0"/>
              <a:t>11.03.25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20C109E-7AE4-D8ED-1C26-83DEB42D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667E37F-9E57-35FB-EA83-68B70D524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33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8D520D-E283-C605-261D-131EBEAE8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672A237-23AC-C142-BE4F-A6EDD9EF7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1CBC-8EE7-EB40-B4C0-16C5160730E3}" type="datetime1">
              <a:rPr lang="fr-CH" smtClean="0"/>
              <a:t>11.03.25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CEA817-11A9-A1D3-D46B-8CFB2202A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4D9924-18C3-6E6D-CAF1-55F1AB661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287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300EAB8-01AB-3AD1-9B13-AF50EDF3A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90D8-0FC7-404A-BC6A-EC4990A6E7BD}" type="datetime1">
              <a:rPr lang="fr-CH" smtClean="0"/>
              <a:t>11.03.25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33F6D3-DB2B-4C66-9B69-C67879837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EB4D821-E634-B57A-1672-290C650B1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10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E95CA8-6DC5-C373-261A-ADBC15192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152D1E-F5E0-6B67-F52D-0F98F0A4E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0284C16-FC17-F544-122D-6ECA43761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B136A4-E442-3F27-293A-D3AFA5276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B36CD-622F-BC49-B088-2AEAAFC629CF}" type="datetime1">
              <a:rPr lang="fr-CH" smtClean="0"/>
              <a:t>11.03.25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46FD270-DEA8-2E19-8754-4A1827CF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86043A-43E0-EBC7-0F37-310310859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69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660F67-637C-B34F-565F-B615648F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E2548F5-8EB9-70FB-1D2E-D71037255C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E7EABB-94EF-8282-DC72-86C9666EB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0B2E7B-E74A-6DBA-2578-7E65ABBF6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89CD-DD03-9B40-8B03-D1D672AB5AE0}" type="datetime1">
              <a:rPr lang="fr-CH" smtClean="0"/>
              <a:t>11.03.25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55CB52-AB74-A664-294F-DD84F7D9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AAAEF9-55E7-343B-B2FA-9469F0702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75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BF1C73B-181B-5528-0337-94764EFF7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725163-7DE9-3E3B-5AF9-358763FAB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E0646A-CDA0-8289-18EB-C9D8F73D6D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9FD8B1-50E2-5D43-A9D2-4218E1893115}" type="datetime1">
              <a:rPr lang="fr-CH" smtClean="0"/>
              <a:t>11.03.25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56D14B-7D2A-001C-C522-6A11609DA7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F15E7E-DACE-95CE-ABB0-E61A7D4D0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4A605B-2E7C-944A-AAFF-514F0F7179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80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raf-junod@bluewin.ch" TargetMode="External"/><Relationship Id="rId2" Type="http://schemas.openxmlformats.org/officeDocument/2006/relationships/hyperlink" Target="https://us02web.zoom.us/j/85042607024?pwd=xMPpzhBsOKgbLTf2ogLuGxKS5tMGvb.1#success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dmin.ch/gov/de/start/dokumentation/medienmitteilungen.msg-id-78117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publications/m/item/global-campaign-to-combat-ageism-toolkit" TargetMode="External"/><Relationship Id="rId2" Type="http://schemas.openxmlformats.org/officeDocument/2006/relationships/hyperlink" Target="https://www.who.int/initiatives/decade-of-healthy-agei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g.admin.ch/bag/de/home/gesund-leben/gesundheitsfoerderung-und-praevention/gesundheitsfoerderung-praevention-im-alter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ag-ge.ch/post/grand-&#226;ge-comment-faire-face" TargetMode="External"/><Relationship Id="rId2" Type="http://schemas.openxmlformats.org/officeDocument/2006/relationships/hyperlink" Target="http://www.faag-ge.ch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295df0bb-ec9a-4055-be26-b9c1c84b0f01.usrfiles.com/ugd/295df0_a9fdffd3ac0a43cfac38bbefed6f2e3f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C84124-F16D-A705-A4E2-D26C8DFA7C7C}"/>
              </a:ext>
            </a:extLst>
          </p:cNvPr>
          <p:cNvSpPr txBox="1"/>
          <p:nvPr/>
        </p:nvSpPr>
        <p:spPr>
          <a:xfrm>
            <a:off x="554325" y="2180493"/>
            <a:ext cx="11637675" cy="4532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Altersbilder</a:t>
            </a:r>
            <a:r>
              <a:rPr lang="fr-CH" sz="25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fr-CH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Wie</a:t>
            </a:r>
            <a:r>
              <a:rPr lang="fr-CH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unsere</a:t>
            </a:r>
            <a:r>
              <a:rPr lang="fr-CH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Sicht</a:t>
            </a:r>
            <a:r>
              <a:rPr lang="fr-CH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auf</a:t>
            </a:r>
            <a:r>
              <a:rPr lang="fr-CH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fr-CH" sz="2500" b="1" dirty="0">
                <a:latin typeface="Arial" panose="020B0604020202020204" pitchFamily="34" charset="0"/>
                <a:cs typeface="Arial" panose="020B0604020202020204" pitchFamily="34" charset="0"/>
              </a:rPr>
              <a:t> Alter(n) </a:t>
            </a:r>
            <a:r>
              <a:rPr lang="fr-CH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unsere</a:t>
            </a:r>
            <a:r>
              <a:rPr lang="fr-CH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Gesundheit</a:t>
            </a:r>
            <a:r>
              <a:rPr lang="fr-CH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prägt</a:t>
            </a:r>
            <a:r>
              <a:rPr lang="fr-CH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5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Webinar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Reatch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, 24.3.2025, 12h-13h</a:t>
            </a:r>
          </a:p>
          <a:p>
            <a:r>
              <a:rPr lang="fr-CH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https://us02web.zoom.us/j/85042607024?pwd=xMPpzhBsOKgbLTf2ogLuGxKS5tMGvb.1#success</a:t>
            </a:r>
            <a:endParaRPr lang="fr-CH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endParaRPr lang="fr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2400" b="1" dirty="0">
                <a:latin typeface="Arial" panose="020B0604020202020204" pitchFamily="34" charset="0"/>
                <a:cs typeface="Arial" panose="020B0604020202020204" pitchFamily="34" charset="0"/>
              </a:rPr>
              <a:t>Christina </a:t>
            </a:r>
            <a:r>
              <a:rPr lang="fr-CH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Röcke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. Dr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phil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Lebensspannenpsychologin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mit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Schwerpunkt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Erwachsenenalter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Alter; Ko-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Direktorin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des UZH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Healthy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Longevity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Centers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wissenschaftliche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Geschäftsführerin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Zentrums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Gerontologie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an der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Universität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Zürich </a:t>
            </a:r>
            <a:r>
              <a:rPr lang="fr-CH" sz="24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900"/>
              </a:spcBef>
            </a:pPr>
            <a:r>
              <a:rPr lang="fr-CH" sz="2400" b="1" dirty="0">
                <a:latin typeface="Arial" panose="020B0604020202020204" pitchFamily="34" charset="0"/>
                <a:cs typeface="Arial" panose="020B0604020202020204" pitchFamily="34" charset="0"/>
              </a:rPr>
              <a:t>Hans Peter Graf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 sc.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pol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Unruhestand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Mitglied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Stiftungsrat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FAAG - Fondation pour la formation des aînées et des aînés de Genève,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(des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Vorstands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/ von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Kommissionen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mehrerer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Genfer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Altersorganisationen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0" i="0" u="none" strike="noStrike" dirty="0" err="1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sowie</a:t>
            </a:r>
            <a: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der VASOS, </a:t>
            </a:r>
            <a:br>
              <a:rPr lang="fr-CH" sz="2400" b="0" i="0" u="none" strike="noStrike" dirty="0">
                <a:solidFill>
                  <a:srgbClr val="13274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2400" b="0" i="0" u="none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graf-junod@bluewin.ch</a:t>
            </a:r>
            <a:r>
              <a:rPr lang="fr-CH" sz="2400" b="0" i="0" u="none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</a:t>
            </a:r>
            <a:r>
              <a:rPr lang="fr-CH" sz="2400" b="0" i="0" u="none" strike="noStrike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www.faag-ge.ch</a:t>
            </a:r>
            <a:r>
              <a:rPr lang="fr-CH" sz="2400" b="0" i="0" u="none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FB03B95-49BF-F6BF-8B66-BBF044FCABD6}"/>
              </a:ext>
            </a:extLst>
          </p:cNvPr>
          <p:cNvSpPr txBox="1"/>
          <p:nvPr/>
        </p:nvSpPr>
        <p:spPr>
          <a:xfrm>
            <a:off x="608871" y="1300878"/>
            <a:ext cx="80405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8143357" algn="l"/>
              </a:tabLst>
            </a:pPr>
            <a:r>
              <a:rPr lang="fr-FR" sz="2800" b="1">
                <a:latin typeface="Arial" panose="020B0604020202020204" pitchFamily="34" charset="0"/>
                <a:ea typeface="Times New Roman" panose="02020603050405020304" pitchFamily="18" charset="0"/>
              </a:rPr>
              <a:t>FAAG</a:t>
            </a:r>
          </a:p>
          <a:p>
            <a:pPr algn="just">
              <a:tabLst>
                <a:tab pos="8143357" algn="l"/>
              </a:tabLst>
            </a:pPr>
            <a:r>
              <a:rPr lang="fr-FR" sz="2000" b="1">
                <a:latin typeface="Arial" panose="020B0604020202020204" pitchFamily="34" charset="0"/>
                <a:ea typeface="Times New Roman" panose="02020603050405020304" pitchFamily="18" charset="0"/>
              </a:rPr>
              <a:t>Fondation pour la Formation des Aînées  et des Aînés de Genève</a:t>
            </a:r>
            <a:endParaRPr lang="fr-CH" sz="2000">
              <a:ea typeface="Times New Roman" panose="02020603050405020304" pitchFamily="18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2620E0B-7EDD-3186-5158-0DF1C9212A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1867" y="1300878"/>
            <a:ext cx="1660139" cy="945190"/>
          </a:xfrm>
          <a:prstGeom prst="rect">
            <a:avLst/>
          </a:prstGeom>
        </p:spPr>
      </p:pic>
      <p:pic>
        <p:nvPicPr>
          <p:cNvPr id="3" name="Image 2" descr="Une image contenant texte, Polic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976EA2F6-87BA-BBE3-90E4-073E407816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871" y="-24485"/>
            <a:ext cx="4649814" cy="1325363"/>
          </a:xfrm>
          <a:prstGeom prst="rect">
            <a:avLst/>
          </a:prstGeom>
        </p:spPr>
      </p:pic>
      <p:pic>
        <p:nvPicPr>
          <p:cNvPr id="9" name="Image 8" descr="Une image contenant texte, Police, logo, Graphique&#10;&#10;Le contenu généré par l’IA peut être incorrect.">
            <a:extLst>
              <a:ext uri="{FF2B5EF4-FFF2-40B4-BE49-F238E27FC236}">
                <a16:creationId xmlns:a16="http://schemas.microsoft.com/office/drawing/2014/main" id="{B05E8525-3A7F-D669-1A08-DD1E345C6F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31067" y="167098"/>
            <a:ext cx="2641600" cy="93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83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C9942C-DC7F-BF43-13DF-A55AAB942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703" y="729232"/>
            <a:ext cx="11668593" cy="599224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erstaunlich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? Nur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gerade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eine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von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zwölf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älteren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Personen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bezeichnet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ihren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Gesundheitszustand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als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schlecht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müssen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konstatieren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indent="-447675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wissen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über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dieses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noch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junge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Phänomen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hohen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Alters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Grunde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noch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viel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wenig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47675" indent="-447675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Unser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kalendarisches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Alter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sagt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wenig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über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uns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aus.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Beginn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in den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Kleinkinderjahren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sondern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vor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allem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hohen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Alter.</a:t>
            </a:r>
          </a:p>
          <a:p>
            <a:pPr marL="447675" indent="-447675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Unser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Bild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vom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Alter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Stereotypen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gefangen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Altersbilder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haben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einen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direkten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Einfluss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darauf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jüngere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Menschen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vom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Alter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erwarten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ältere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Menschen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selbst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zutrauen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Viele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gängigen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Altersbilder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entspringen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negativen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Annahmen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gehen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davon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aus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dass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Älterwerden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einhergeht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mit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abnehmender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körperlicher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geistiger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Leistungsfähigkeit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Leben in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Abhängigkeit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bedeutet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Dieses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Bild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undifferenziert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wie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dasjenige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fitten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Alten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uns die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Werbung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gerne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i="1" dirty="0" err="1">
                <a:latin typeface="Arial" panose="020B0604020202020204" pitchFamily="34" charset="0"/>
                <a:cs typeface="Arial" panose="020B0604020202020204" pitchFamily="34" charset="0"/>
              </a:rPr>
              <a:t>vorspiegelt</a:t>
            </a:r>
            <a:r>
              <a:rPr lang="fr-FR" sz="9600" i="1" dirty="0">
                <a:latin typeface="Arial" panose="020B0604020202020204" pitchFamily="34" charset="0"/>
                <a:cs typeface="Arial" panose="020B0604020202020204" pitchFamily="34" charset="0"/>
              </a:rPr>
              <a:t>."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96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Bundesrat Alain Berset</a:t>
            </a:r>
            <a:r>
              <a:rPr lang="fr-FR" sz="96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,17. Februar 2020, Nationale Gesundheitskonferenz 2030</a:t>
            </a:r>
            <a:endParaRPr lang="fr-FR" sz="9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C4A4B4-7DA5-9DB7-56E4-652AC6C0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15138" y="6356350"/>
            <a:ext cx="2743200" cy="365125"/>
          </a:xfrm>
        </p:spPr>
        <p:txBody>
          <a:bodyPr/>
          <a:lstStyle/>
          <a:p>
            <a:fld id="{694A605B-2E7C-944A-AAFF-514F0F7179E0}" type="slidenum">
              <a:rPr lang="fr-FR" sz="24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fr-FR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80AD1C6-05DC-AFE3-555E-8F7B45D28F97}"/>
              </a:ext>
            </a:extLst>
          </p:cNvPr>
          <p:cNvSpPr txBox="1"/>
          <p:nvPr/>
        </p:nvSpPr>
        <p:spPr>
          <a:xfrm>
            <a:off x="0" y="136525"/>
            <a:ext cx="12336905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fr-FR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Unser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Bild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vom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 Alter(n) </a:t>
            </a:r>
            <a:r>
              <a:rPr lang="fr-FR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Stereotypen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gefangen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": </a:t>
            </a:r>
            <a:r>
              <a:rPr lang="fr-FR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Ageism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2417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79A8FB-C340-3D91-F192-C170C6D80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564" y="-142713"/>
            <a:ext cx="11908436" cy="840581"/>
          </a:xfrm>
        </p:spPr>
        <p:txBody>
          <a:bodyPr>
            <a:noAutofit/>
          </a:bodyPr>
          <a:lstStyle/>
          <a:p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! </a:t>
            </a:r>
            <a:r>
              <a:rPr lang="fr-FR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Handlungsfelder</a:t>
            </a:r>
            <a:r>
              <a:rPr lang="fr-FR" sz="3100" b="1" dirty="0">
                <a:latin typeface="Arial" panose="020B0604020202020204" pitchFamily="34" charset="0"/>
                <a:cs typeface="Arial" panose="020B0604020202020204" pitchFamily="34" charset="0"/>
              </a:rPr>
              <a:t> 1 + 2 der </a:t>
            </a:r>
            <a:r>
              <a:rPr lang="fr-FR" sz="3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WHO Decade of Healthy Ageing</a:t>
            </a:r>
            <a:endParaRPr lang="fr-FR" sz="31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485E58-0886-B023-F9B0-45EAB9B68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335" y="562957"/>
            <a:ext cx="11908436" cy="6158518"/>
          </a:xfrm>
        </p:spPr>
        <p:txBody>
          <a:bodyPr>
            <a:noAutofit/>
          </a:bodyPr>
          <a:lstStyle/>
          <a:p>
            <a:pPr marL="514350" indent="-514350">
              <a:lnSpc>
                <a:spcPct val="12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Änderung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unserer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Denk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-,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Sicht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Handlungsweise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Bezug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auf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Altern</a:t>
            </a:r>
            <a:endParaRPr lang="fr-FR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6575" indent="-536575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AutoNum type="arabicPeriod"/>
            </a:pP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Weiterentwicklung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Gemeinschaften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zur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Förderung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Fähigkeiten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älterer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Menschen</a:t>
            </a:r>
            <a:r>
              <a:rPr lang="fr-F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erst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627063" indent="-627063">
              <a:lnSpc>
                <a:spcPct val="120000"/>
              </a:lnSpc>
              <a:spcBef>
                <a:spcPts val="300"/>
              </a:spcBef>
              <a:buNone/>
            </a:pPr>
            <a:r>
              <a:rPr lang="fr-F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Bereitstellen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von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altersgerechten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integrierten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personenzentrierten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Angeboten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Leistungen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primären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Gesundheitsversorgung</a:t>
            </a:r>
            <a:endParaRPr lang="fr-FR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2613" indent="-568325">
              <a:lnSpc>
                <a:spcPct val="120000"/>
              </a:lnSpc>
              <a:spcBef>
                <a:spcPts val="300"/>
              </a:spcBef>
              <a:buNone/>
            </a:pPr>
            <a:r>
              <a:rPr lang="fr-F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Zugang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Angeboten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Langzeitpflege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hilfsbedürftige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ältere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Menschen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schaffen</a:t>
            </a:r>
            <a:endParaRPr lang="fr-FR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Entsprechend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betrifft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eines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Kernelemente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Dekade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Lancierung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Global Campaign to Combat Ageism</a:t>
            </a:r>
            <a:endParaRPr lang="fr-FR" sz="2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Gesundes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Altern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definiert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dirty="0" err="1">
                <a:latin typeface="Arial" panose="020B0604020202020204" pitchFamily="34" charset="0"/>
                <a:cs typeface="Arial" panose="020B0604020202020204" pitchFamily="34" charset="0"/>
              </a:rPr>
              <a:t>als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"der </a:t>
            </a:r>
            <a:r>
              <a:rPr lang="fr-F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Prozess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, der </a:t>
            </a:r>
            <a:r>
              <a:rPr lang="fr-F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Entwicklung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Erhaltung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funktionellen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Fähigkeiten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, die </a:t>
            </a:r>
            <a:r>
              <a:rPr lang="fr-F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Wohlbefinden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 Alter </a:t>
            </a:r>
            <a:r>
              <a:rPr lang="fr-FR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ermöglichen</a:t>
            </a:r>
            <a:r>
              <a:rPr lang="fr-FR" sz="2600" i="1" dirty="0">
                <a:latin typeface="Arial" panose="020B0604020202020204" pitchFamily="34" charset="0"/>
                <a:cs typeface="Arial" panose="020B0604020202020204" pitchFamily="34" charset="0"/>
              </a:rPr>
              <a:t>."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endParaRPr lang="fr-FR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4917C2-E7C5-48F3-4B80-337C20AA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A605B-2E7C-944A-AAFF-514F0F7179E0}" type="slidenum">
              <a:rPr lang="fr-FR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77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0677C-E717-D9CC-9B21-6B778AA5D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816" y="-269823"/>
            <a:ext cx="11722307" cy="1325563"/>
          </a:xfrm>
        </p:spPr>
        <p:txBody>
          <a:bodyPr>
            <a:normAutofit/>
          </a:bodyPr>
          <a:lstStyle/>
          <a:p>
            <a:r>
              <a:rPr lang="de-CH" sz="3100" b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Für eine differenzierte und realitätstreue Alter(</a:t>
            </a:r>
            <a:r>
              <a:rPr lang="de-CH" sz="3100" b="1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</a:t>
            </a:r>
            <a:r>
              <a:rPr lang="de-CH" sz="3100" b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)s-Sichtweise</a:t>
            </a:r>
            <a:br>
              <a:rPr lang="de-CH" sz="31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FR" sz="31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6049A8-D895-1E3C-2668-80D96D1C8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0" y="534856"/>
            <a:ext cx="12192000" cy="6323144"/>
          </a:xfrm>
        </p:spPr>
        <p:txBody>
          <a:bodyPr>
            <a:normAutofit fontScale="25000" lnSpcReduction="20000"/>
          </a:bodyPr>
          <a:lstStyle/>
          <a:p>
            <a:pPr marL="44450" indent="-44450">
              <a:lnSpc>
                <a:spcPct val="120000"/>
              </a:lnSpc>
              <a:spcBef>
                <a:spcPts val="300"/>
              </a:spcBef>
              <a:buNone/>
            </a:pPr>
            <a:r>
              <a:rPr lang="de-CH" sz="9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Es geht daher darum, un</a:t>
            </a:r>
            <a:r>
              <a:rPr lang="de-CH" sz="96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 allen</a:t>
            </a:r>
            <a:endParaRPr lang="de-CH" sz="96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57188" indent="-328613">
              <a:lnSpc>
                <a:spcPct val="120000"/>
              </a:lnSpc>
              <a:spcBef>
                <a:spcPts val="300"/>
              </a:spcBef>
              <a:buAutoNum type="arabicPeriod"/>
            </a:pPr>
            <a:r>
              <a:rPr lang="de-CH" sz="96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</a:t>
            </a:r>
            <a:r>
              <a:rPr lang="de-CH" sz="9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fferenzierte und </a:t>
            </a:r>
            <a:r>
              <a:rPr lang="de-CH" sz="9600" dirty="0" err="1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wirklichkeitstreue</a:t>
            </a:r>
            <a:r>
              <a:rPr lang="de-CH" sz="96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CH" sz="9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Informationen </a:t>
            </a:r>
            <a:r>
              <a:rPr lang="de-CH" sz="96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über</a:t>
            </a:r>
            <a:r>
              <a:rPr lang="de-CH" sz="9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die unterschiedlichen </a:t>
            </a:r>
            <a:r>
              <a:rPr lang="de-CH" sz="96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Realitä</a:t>
            </a:r>
            <a:r>
              <a:rPr lang="de-CH" sz="9600" dirty="0" err="1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</a:t>
            </a:r>
            <a:r>
              <a:rPr lang="de-CH" sz="96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des Alter(</a:t>
            </a:r>
            <a:r>
              <a:rPr lang="de-CH" sz="9600" dirty="0" err="1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</a:t>
            </a:r>
            <a:r>
              <a:rPr lang="de-CH" sz="96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)s zu vermitteln, wie durch gerontologische Forschungsresultate   belegt und heute von einer Mehrheit der Altersgruppen erlebt und empfunden, </a:t>
            </a:r>
          </a:p>
          <a:p>
            <a:pPr marL="403225" indent="-388938">
              <a:lnSpc>
                <a:spcPct val="120000"/>
              </a:lnSpc>
              <a:spcBef>
                <a:spcPts val="300"/>
              </a:spcBef>
              <a:buAutoNum type="arabicPeriod"/>
            </a:pPr>
            <a:r>
              <a:rPr lang="de-CH" sz="96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um sich selbst und andere ältere Menschen in ihrer Vielfalt und lebenslangen Entwicklung zu akzeptieren und </a:t>
            </a:r>
          </a:p>
          <a:p>
            <a:pPr marL="342900" indent="-342900">
              <a:lnSpc>
                <a:spcPct val="120000"/>
              </a:lnSpc>
              <a:spcBef>
                <a:spcPts val="300"/>
              </a:spcBef>
              <a:buAutoNum type="arabicPeriod"/>
            </a:pPr>
            <a:r>
              <a:rPr lang="de-CH" sz="96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ein günstiges Umfeld (einschliesslich angemessener Einstellungen und Verhaltensweisen!) zu schaffen, um die Ressourcen, Fähigkeiten, Kompetenzen und funktionalen Fertigkeiten der Einzelnen</a:t>
            </a:r>
            <a:r>
              <a:rPr lang="de-CH" sz="9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zu wahren und zu stärken. </a:t>
            </a:r>
            <a:endParaRPr lang="fr-CH" sz="4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de-CH" sz="9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Dies kann es Menschen im fortgeschrittenen Alter erleichtern, besser mit der Situation umzugehen, auch wenn sie gebrechlich oder sogar pflegebedürftig sind. Sie </a:t>
            </a:r>
            <a:r>
              <a:rPr lang="de-CH" sz="96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können</a:t>
            </a:r>
            <a:r>
              <a:rPr lang="de-CH" sz="9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dadurch ihre verzerrte Wahrnehmung oder gar Verleugnung des Alterns, das noch allzu oft "nur im </a:t>
            </a:r>
            <a:r>
              <a:rPr lang="de-CH" sz="96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Rückspiegel</a:t>
            </a:r>
            <a:r>
              <a:rPr lang="de-CH" sz="9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betrachtet wird" überwinden. Dazu bedarf es des Engagements und Umdenkens aller Beteiligten, angefangen bei uns älteren Menschen selbst ! </a:t>
            </a:r>
          </a:p>
          <a:p>
            <a:pPr marL="44450" indent="0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  <a:buNone/>
            </a:pPr>
            <a:r>
              <a:rPr lang="fr-CH" sz="7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Mehr </a:t>
            </a:r>
            <a:r>
              <a:rPr lang="fr-CH" sz="76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dazu</a:t>
            </a:r>
            <a:r>
              <a:rPr lang="fr-CH" sz="76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  <a:r>
              <a:rPr lang="fr-CH" sz="76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Altersbilder, Bern: Bundesamt für Gesundheit BAG /  Schweizerische Konferenz der kantonalen Gesundheitsdirektorinnen und -direktorenGesundheitsförderung Schweiz, November 2024, 66 S. </a:t>
            </a:r>
            <a:br>
              <a:rPr lang="fr-CH" sz="76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fr-CH" sz="76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(Gesund altern – Gesundheitsförderung älterer  Menschen in der Schweiz, </a:t>
            </a:r>
            <a:r>
              <a:rPr lang="fr-CH" sz="7600" dirty="0" err="1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Folge</a:t>
            </a:r>
            <a:r>
              <a:rPr lang="fr-CH" sz="76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3)</a:t>
            </a:r>
            <a:endParaRPr lang="fr-CH" sz="7600" dirty="0">
              <a:solidFill>
                <a:srgbClr val="0070C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endParaRPr lang="fr-CH" sz="96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C3C18E-9562-9A9C-F591-1CECC474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5354" y="6460189"/>
            <a:ext cx="2743200" cy="365125"/>
          </a:xfrm>
        </p:spPr>
        <p:txBody>
          <a:bodyPr/>
          <a:lstStyle/>
          <a:p>
            <a:fld id="{694A605B-2E7C-944A-AAFF-514F0F7179E0}" type="slidenum">
              <a:rPr lang="fr-FR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221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2C399F-7B2F-2F41-3473-F871F79B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135" y="-52467"/>
            <a:ext cx="9205210" cy="1191374"/>
          </a:xfrm>
        </p:spPr>
        <p:txBody>
          <a:bodyPr>
            <a:normAutofit/>
          </a:bodyPr>
          <a:lstStyle/>
          <a:p>
            <a:pPr>
              <a:tabLst>
                <a:tab pos="8143357" algn="l"/>
              </a:tabLst>
            </a:pPr>
            <a:r>
              <a:rPr lang="fr-FR" sz="3400" b="1" dirty="0">
                <a:latin typeface="Arial" panose="020B0604020202020204" pitchFamily="34" charset="0"/>
                <a:ea typeface="Times New Roman" panose="02020603050405020304" pitchFamily="18" charset="0"/>
              </a:rPr>
              <a:t>z. B. FAAG - Fondation pour la Formation des Aînées et des Aînés de Genève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12954-3F53-3F25-DEE5-8871923D5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135" y="1138907"/>
            <a:ext cx="11634865" cy="563374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Ziel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der FAAG :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Befähigen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selbstständigem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selbstbestimmtem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Altern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durch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Erarbeitung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Vermittlung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von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Wissen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Tips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findiges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Alterns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Kenntnis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fr-FR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Sachlage</a:t>
            </a:r>
            <a:endParaRPr lang="fr-FR" sz="9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Vorträge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von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Fachleuten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mit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gegenseitigem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Austausch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von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Erfahrungen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Wissen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mit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unter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den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TeilnehmerInnen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oft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innovativen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unbekannten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ignorierten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Alter(n)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relevante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Themen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: von den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Füssen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den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Zähnen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, Haut,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Schmerzen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Furcht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vor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Altern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, Stress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Alter,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Rituale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Wohnen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Alter,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Hilfsmittel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..., ...</a:t>
            </a:r>
            <a:b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seit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2006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über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100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Themen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nachlesbar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dokumentiert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dirty="0" err="1">
                <a:latin typeface="Arial" panose="020B0604020202020204" pitchFamily="34" charset="0"/>
                <a:cs typeface="Arial" panose="020B0604020202020204" pitchFamily="34" charset="0"/>
              </a:rPr>
              <a:t>auf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9600" b="0" i="0" u="none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www.faag-ge.ch</a:t>
            </a:r>
            <a:endParaRPr lang="fr-CH" sz="9600" b="0" i="0" u="none" strike="noStrike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r-CH" sz="9600" dirty="0" err="1">
                <a:latin typeface="Arial" panose="020B0604020202020204" pitchFamily="34" charset="0"/>
                <a:cs typeface="Arial" panose="020B0604020202020204" pitchFamily="34" charset="0"/>
              </a:rPr>
              <a:t>z.B</a:t>
            </a:r>
            <a:r>
              <a:rPr lang="fr-CH" sz="9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JEUDI de la FAAG 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Grand âge : comment  faire face ? </a:t>
            </a:r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Séance du 10 novembre 2016: </a:t>
            </a:r>
            <a:r>
              <a:rPr lang="fr-FR" sz="9600" b="1" i="1" dirty="0">
                <a:latin typeface="Arial" panose="020B0604020202020204" pitchFamily="34" charset="0"/>
                <a:cs typeface="Arial" panose="020B0604020202020204" pitchFamily="34" charset="0"/>
              </a:rPr>
              <a:t>Grand âge: des réalités très inégales  Indépendance [fonctionnelle], fragilité, dépendance, autonomie </a:t>
            </a:r>
            <a:b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www.faag-ge.ch/post/grand-âge-comment-faire-face</a:t>
            </a:r>
            <a:r>
              <a:rPr lang="fr-FR" sz="9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1° Hochaltrigkeit =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als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funktionale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Abhängigkeit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Alltagsaktivitäten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gar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Pflegeheim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Alzheimer: 2° mit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Frailty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Gebrechlichkeit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kann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 man </a:t>
            </a:r>
            <a:r>
              <a:rPr lang="fr-FR" sz="9200" dirty="0" err="1">
                <a:latin typeface="Arial" panose="020B0604020202020204" pitchFamily="34" charset="0"/>
                <a:cs typeface="Arial" panose="020B0604020202020204" pitchFamily="34" charset="0"/>
              </a:rPr>
              <a:t>umgehen</a:t>
            </a:r>
            <a: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  <a:t>, ...,  ...</a:t>
            </a:r>
            <a:br>
              <a:rPr lang="fr-FR" sz="9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9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b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159C65-50FB-B2A6-FB67-84E82BB2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347043"/>
            <a:ext cx="2743200" cy="275705"/>
          </a:xfrm>
        </p:spPr>
        <p:txBody>
          <a:bodyPr/>
          <a:lstStyle/>
          <a:p>
            <a:fld id="{694A605B-2E7C-944A-AAFF-514F0F7179E0}" type="slidenum">
              <a:rPr lang="fr-FR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2620E0B-7EDD-3186-5158-0DF1C9212A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87636" y="0"/>
            <a:ext cx="1660139" cy="94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387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9D318-5909-C40B-42C8-396DE3F3B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2" y="81924"/>
            <a:ext cx="12027108" cy="789118"/>
          </a:xfrm>
        </p:spPr>
        <p:txBody>
          <a:bodyPr>
            <a:normAutofit fontScale="90000"/>
          </a:bodyPr>
          <a:lstStyle/>
          <a:p>
            <a:r>
              <a:rPr lang="fr-FR" sz="3000" b="1" i="1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</a:t>
            </a:r>
            <a:r>
              <a:rPr lang="fr-FR" sz="3000" b="1" i="1">
                <a:latin typeface="Arial" panose="020B0604020202020204" pitchFamily="34" charset="0"/>
                <a:cs typeface="Arial" panose="020B0604020202020204" pitchFamily="34" charset="0"/>
              </a:rPr>
              <a:t>Eine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80-jährige &amp;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eine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&gt;90-jährige, 2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Wochen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&amp; 3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Monate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später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: "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sind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Ihnen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dankbar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Ihr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Vortrag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gibt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uns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neue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Lebensperspektiven</a:t>
            </a:r>
            <a:r>
              <a:rPr lang="fr-FR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!"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5AD944-1003-5D53-556B-2B3CD719F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92" y="898926"/>
            <a:ext cx="12027108" cy="5762589"/>
          </a:xfrm>
        </p:spPr>
        <p:txBody>
          <a:bodyPr>
            <a:normAutofit fontScale="25000" lnSpcReduction="20000"/>
          </a:bodyPr>
          <a:lstStyle/>
          <a:p>
            <a:pPr marL="14288" indent="-14288">
              <a:lnSpc>
                <a:spcPct val="120000"/>
              </a:lnSpc>
              <a:spcBef>
                <a:spcPts val="0"/>
              </a:spcBef>
              <a:buNone/>
            </a:pPr>
            <a:r>
              <a:rPr lang="de-CH" sz="7400" b="1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Fragen an die 45 TeilnehmerInnen (22 Antworten) vor und nach dem Vortrag:</a:t>
            </a:r>
          </a:p>
          <a:p>
            <a:pPr marL="14288" indent="-14288">
              <a:lnSpc>
                <a:spcPct val="120000"/>
              </a:lnSpc>
              <a:spcBef>
                <a:spcPts val="0"/>
              </a:spcBef>
              <a:buNone/>
            </a:pPr>
            <a:r>
              <a:rPr lang="de-CH" sz="7400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de-CH" sz="7400" i="1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Was ruft Hochaltrigkeit in mir hervor ? dann </a:t>
            </a:r>
            <a:r>
              <a:rPr lang="de-CH" sz="7400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nach dem Ende der Präsentation: „</a:t>
            </a:r>
            <a:r>
              <a:rPr lang="de-CH" sz="7400" i="1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mein persönliches Fazit</a:t>
            </a:r>
            <a:r>
              <a:rPr lang="de-CH" sz="7400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 </a:t>
            </a:r>
          </a:p>
          <a:p>
            <a:pPr marL="268288" indent="-268288">
              <a:lnSpc>
                <a:spcPct val="120000"/>
              </a:lnSpc>
              <a:spcBef>
                <a:spcPts val="0"/>
              </a:spcBef>
              <a:buNone/>
            </a:pPr>
            <a:r>
              <a:rPr lang="de-CH" sz="7400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de-CH" sz="7400" i="1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Wie hat sich meine Vorstellung von Hochaltrigkeit, von meinen gegenwärtigen und zukünftigen Lebensphasen verändert durch das was ich erfahren habe, / was mir dieser Vortrag gebracht hat ?“</a:t>
            </a:r>
          </a:p>
          <a:p>
            <a:pPr marL="268288" indent="-268288">
              <a:lnSpc>
                <a:spcPct val="120000"/>
              </a:lnSpc>
              <a:spcBef>
                <a:spcPts val="0"/>
              </a:spcBef>
              <a:buNone/>
            </a:pPr>
            <a:r>
              <a:rPr lang="de-CH" sz="7400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de-CH" sz="7400" i="1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Ich könnte folgend Handlungen oder Einstellungsänderungen in Betracht ziehen könnte, um besser mit meiner Hochaltrigkeit umzugehen.</a:t>
            </a:r>
          </a:p>
          <a:p>
            <a:pPr marL="14288" indent="-14288">
              <a:lnSpc>
                <a:spcPct val="120000"/>
              </a:lnSpc>
              <a:spcBef>
                <a:spcPts val="300"/>
              </a:spcBef>
              <a:buNone/>
            </a:pPr>
            <a:r>
              <a:rPr lang="de-CH" sz="7400" b="1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Antworten auf Frage 1 </a:t>
            </a:r>
            <a:r>
              <a:rPr lang="de-CH" sz="7400" b="1" u="sng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vorher </a:t>
            </a:r>
            <a: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10  Antwortende aber nur 1 unter den  9 </a:t>
            </a:r>
            <a:r>
              <a:rPr lang="de-CH" sz="7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&gt;80-j</a:t>
            </a:r>
            <a:r>
              <a:rPr lang="de-CH" sz="7400" noProof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ährigen</a:t>
            </a:r>
            <a: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(die in Kenntnis der Sachlage antworteten) - formulierten eine ausschließlich negative Vision des hohen Alters, die ihre Sorgen und Ängste in Bezug auf die Verluste widerspiegelt, die man gemeinhin mit dem Alter verbindet.</a:t>
            </a:r>
          </a:p>
          <a:p>
            <a:pPr marL="14288" indent="-14288">
              <a:lnSpc>
                <a:spcPct val="120000"/>
              </a:lnSpc>
              <a:spcBef>
                <a:spcPts val="0"/>
              </a:spcBef>
              <a:buNone/>
            </a:pPr>
            <a: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 Befragte verbanden das hohe Alter sowohl mit Verlusten als auch mit Gewinnen, z. B. eine 80-jährige Frau: "</a:t>
            </a:r>
            <a:r>
              <a:rPr lang="de-CH" sz="7400" i="1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Gebrechlichkeit, Gelassenheit</a:t>
            </a:r>
            <a: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“. 5 Befragte sprachen nur von Gewinnen.</a:t>
            </a:r>
          </a:p>
          <a:p>
            <a:pPr marL="14288" indent="-14288">
              <a:lnSpc>
                <a:spcPct val="120000"/>
              </a:lnSpc>
              <a:spcBef>
                <a:spcPts val="300"/>
              </a:spcBef>
              <a:buNone/>
            </a:pPr>
            <a:r>
              <a:rPr lang="de-CH" sz="7400" b="1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Antworten auf  Frage 1 </a:t>
            </a:r>
            <a:r>
              <a:rPr lang="de-CH" sz="7400" b="1" u="sng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nachher</a:t>
            </a:r>
            <a:r>
              <a:rPr lang="de-CH" sz="7400" b="1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de-CH" sz="7400" b="1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 Befragte betonten, dass ihre Aussichten dadurch objektiver, ermutigender oder sogar optimistischer in Bezug auf ihre Situation geworden seien. </a:t>
            </a:r>
            <a:b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Eine 83-jährige Frau schrieb </a:t>
            </a:r>
            <a:r>
              <a:rPr lang="de-CH" sz="7400" noProof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z.B</a:t>
            </a:r>
            <a: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de-CH" sz="7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</a:t>
            </a:r>
            <a:r>
              <a:rPr lang="de-CH" sz="7400" i="1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 danke für diese sehr wertvolle so so ermutigende Information ... durch die Überlegungen, die sie auslöst, viel bewirken kann“.</a:t>
            </a:r>
          </a:p>
          <a:p>
            <a:pPr marL="14288" indent="-14288">
              <a:lnSpc>
                <a:spcPct val="120000"/>
              </a:lnSpc>
              <a:spcBef>
                <a:spcPts val="300"/>
              </a:spcBef>
              <a:buNone/>
            </a:pPr>
            <a:r>
              <a:rPr lang="de-CH" sz="7400" b="1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Antworten auf  Frage 3 nachher:  </a:t>
            </a:r>
            <a: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 Männer und Frauen </a:t>
            </a:r>
            <a:r>
              <a:rPr lang="de-CH" sz="7400" noProof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notierten </a:t>
            </a:r>
            <a:r>
              <a:rPr lang="de-CH" sz="74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teilweise sehr konkrete Maßnahmen oder </a:t>
            </a:r>
            <a:r>
              <a:rPr lang="de-CH" sz="72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Einstellungsänderungen. </a:t>
            </a:r>
          </a:p>
          <a:p>
            <a:pPr marL="14288" indent="-14288">
              <a:lnSpc>
                <a:spcPct val="120000"/>
              </a:lnSpc>
              <a:spcBef>
                <a:spcPts val="600"/>
              </a:spcBef>
              <a:buNone/>
            </a:pPr>
            <a:r>
              <a:rPr lang="de-CH" sz="7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Cf. </a:t>
            </a:r>
            <a:r>
              <a:rPr lang="de-CH" sz="7200" u="sng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Grand âge : mieux faire face en connaissance de cause ! Représentations changées du vieillissement, une fois informé sur ses réalités factuelles</a:t>
            </a:r>
            <a:r>
              <a:rPr lang="de-CH" sz="7200" u="sng" noProof="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 </a:t>
            </a:r>
            <a:r>
              <a:rPr lang="de-CH" sz="7200" u="sng" noProof="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Analyses des réponses données par les participants </a:t>
            </a:r>
            <a:r>
              <a:rPr lang="de-CH" sz="7200" u="sng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……</a:t>
            </a:r>
            <a:endParaRPr lang="de-CH" u="sng" noProof="0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D0B468-07DC-8D1E-DBA8-EDE8B2611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255" y="6296390"/>
            <a:ext cx="2743200" cy="365125"/>
          </a:xfrm>
        </p:spPr>
        <p:txBody>
          <a:bodyPr/>
          <a:lstStyle/>
          <a:p>
            <a:fld id="{694A605B-2E7C-944A-AAFF-514F0F7179E0}" type="slidenum">
              <a:rPr lang="fr-FR" sz="240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7625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1190</Words>
  <Application>Microsoft Macintosh PowerPoint</Application>
  <PresentationFormat>Grand écran</PresentationFormat>
  <Paragraphs>55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Thème Office</vt:lpstr>
      <vt:lpstr>Présentation PowerPoint</vt:lpstr>
      <vt:lpstr>Présentation PowerPoint</vt:lpstr>
      <vt:lpstr> ! Handlungsfelder 1 + 2 der WHO Decade of Healthy Ageing</vt:lpstr>
      <vt:lpstr>Für eine differenzierte und realitätstreue Alter(n)s-Sichtweise </vt:lpstr>
      <vt:lpstr>z. B. FAAG - Fondation pour la Formation des Aînées et des Aînés de Genève</vt:lpstr>
      <vt:lpstr> Eine 80-jährige &amp; eine &gt;90-jährige, 2 Wochen &amp; 3 Monate später: "Wir sind Ihnen so dankbar. Ihr Vortrag gibt uns neue Lebensperspektiven !"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Hans Peter GRAF</dc:creator>
  <cp:lastModifiedBy>Hans Peter GRAF</cp:lastModifiedBy>
  <cp:revision>22</cp:revision>
  <dcterms:created xsi:type="dcterms:W3CDTF">2025-02-13T14:03:50Z</dcterms:created>
  <dcterms:modified xsi:type="dcterms:W3CDTF">2025-03-11T13:36:04Z</dcterms:modified>
</cp:coreProperties>
</file>